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8" r:id="rId8"/>
    <p:sldId id="263" r:id="rId9"/>
    <p:sldId id="264" r:id="rId10"/>
    <p:sldId id="265" r:id="rId11"/>
    <p:sldId id="267" r:id="rId12"/>
    <p:sldId id="269" r:id="rId13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antraštė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Spustelėkite ruošinio paantraštės stiliui keisti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Spustelėkite ruošinio teksto stiliams keisti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Spustelėkite, jei norite keisite ruoš. pav.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Spustelėkite ruošinio teksto stiliams keisti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56D04-A3C8-49D4-B877-B45534FE3A10}" type="datetimeFigureOut">
              <a:rPr lang="lt-LT" smtClean="0"/>
              <a:t>2020-01-16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6E2A6-6D93-4997-8D45-933F879E6E5B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ilda.janickina@sveikatos-biuras.lt" TargetMode="External"/><Relationship Id="rId2" Type="http://schemas.openxmlformats.org/officeDocument/2006/relationships/hyperlink" Target="http://www.sveikatos-biuras.l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443608" y="4581128"/>
            <a:ext cx="6400800" cy="1752600"/>
          </a:xfrm>
        </p:spPr>
        <p:txBody>
          <a:bodyPr/>
          <a:lstStyle/>
          <a:p>
            <a:r>
              <a:rPr lang="lt-LT" dirty="0" smtClean="0">
                <a:solidFill>
                  <a:schemeClr val="tx1"/>
                </a:solidFill>
              </a:rPr>
              <a:t>Visuomenės sveikatos specialistė, vykdanti sveikatos priežiūrą mokyklose </a:t>
            </a:r>
            <a:r>
              <a:rPr lang="lt-LT" dirty="0" smtClean="0">
                <a:solidFill>
                  <a:schemeClr val="tx1"/>
                </a:solidFill>
              </a:rPr>
              <a:t>Milda Janičkina</a:t>
            </a:r>
            <a:endParaRPr lang="lt-LT" dirty="0">
              <a:solidFill>
                <a:schemeClr val="tx1"/>
              </a:solidFill>
            </a:endParaRPr>
          </a:p>
        </p:txBody>
      </p:sp>
      <p:pic>
        <p:nvPicPr>
          <p:cNvPr id="1026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052736"/>
            <a:ext cx="432048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48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126770" y="2359394"/>
            <a:ext cx="8074563" cy="14722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363067" y="4215511"/>
            <a:ext cx="7985817" cy="22729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110786" y="2235344"/>
            <a:ext cx="7989606" cy="172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Organizuoja ir dalyvauja Pasaulio sveikatos organizacijos skelbiamų sveikatos dienų renginiuose.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263980" y="4396424"/>
            <a:ext cx="8433668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Padeda kūno kultūros mokytojams komplektuojant fizinio ugdymo grupes, teikia informaciją dėl mokinių galimybės dalyvauti sporto varžybose.</a:t>
            </a:r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0" y="260648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ntraštė 1"/>
          <p:cNvSpPr txBox="1">
            <a:spLocks/>
          </p:cNvSpPr>
          <p:nvPr/>
        </p:nvSpPr>
        <p:spPr>
          <a:xfrm>
            <a:off x="4355976" y="2265144"/>
            <a:ext cx="4788024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  <p:sp>
        <p:nvSpPr>
          <p:cNvPr id="9" name="Antraštė 1"/>
          <p:cNvSpPr txBox="1">
            <a:spLocks/>
          </p:cNvSpPr>
          <p:nvPr/>
        </p:nvSpPr>
        <p:spPr>
          <a:xfrm>
            <a:off x="2339752" y="57908"/>
            <a:ext cx="642940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</a:rPr>
              <a:t>Visuomenės sveikatos specialisto, vykdančios sveikatos priežiūrą mokyklose, funkcijos:</a:t>
            </a:r>
            <a:endParaRPr lang="lt-LT" b="1" i="1" dirty="0">
              <a:solidFill>
                <a:schemeClr val="tx2">
                  <a:lumMod val="60000"/>
                  <a:lumOff val="40000"/>
                </a:schemeClr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274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466042" y="2679961"/>
            <a:ext cx="8261654" cy="29925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645750" y="2716513"/>
            <a:ext cx="7989606" cy="29218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Teikia mokyklų bendruomenei pirmąją medicinos pagalbą pavojingos būklės, traumų, nelaimingų atsitikimų ar apsinuodijimų atvejais.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263980" y="4396424"/>
            <a:ext cx="8433668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0" y="260648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ntraštė 1"/>
          <p:cNvSpPr txBox="1">
            <a:spLocks/>
          </p:cNvSpPr>
          <p:nvPr/>
        </p:nvSpPr>
        <p:spPr>
          <a:xfrm>
            <a:off x="4355976" y="2265144"/>
            <a:ext cx="4788024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  <p:sp>
        <p:nvSpPr>
          <p:cNvPr id="9" name="Antraštė 1"/>
          <p:cNvSpPr txBox="1">
            <a:spLocks/>
          </p:cNvSpPr>
          <p:nvPr/>
        </p:nvSpPr>
        <p:spPr>
          <a:xfrm>
            <a:off x="2339752" y="260648"/>
            <a:ext cx="642940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</a:rPr>
              <a:t>Visuomenės sveikatos specialisto, vykdančios sveikatos priežiūrą mokyklose, funkcijos:</a:t>
            </a:r>
            <a:endParaRPr lang="lt-LT" b="1" i="1" dirty="0">
              <a:solidFill>
                <a:schemeClr val="tx2">
                  <a:lumMod val="60000"/>
                  <a:lumOff val="40000"/>
                </a:schemeClr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793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602066" y="2589494"/>
            <a:ext cx="8261654" cy="37918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602066" y="2593072"/>
            <a:ext cx="8261654" cy="37144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 err="1" smtClean="0">
                <a:hlinkClick r:id="rId2"/>
              </a:rPr>
              <a:t>www.sveikatos-biuras.lt</a:t>
            </a:r>
            <a:endParaRPr lang="lt-LT" sz="3200" dirty="0" smtClean="0"/>
          </a:p>
          <a:p>
            <a:r>
              <a:rPr lang="lt-LT" sz="3200" i="1" dirty="0" smtClean="0"/>
              <a:t>Visuomenės sveikatos specialistė, vykdanti sveiktos priežiūrą mokyklose</a:t>
            </a:r>
          </a:p>
          <a:p>
            <a:r>
              <a:rPr lang="lt-LT" sz="3200" i="1" dirty="0" smtClean="0"/>
              <a:t> Neringa </a:t>
            </a:r>
            <a:r>
              <a:rPr lang="lt-LT" sz="3200" i="1" dirty="0" err="1" smtClean="0"/>
              <a:t>Žukaitytė</a:t>
            </a:r>
            <a:r>
              <a:rPr lang="lt-LT" sz="3200" i="1" dirty="0" smtClean="0"/>
              <a:t> – </a:t>
            </a:r>
          </a:p>
          <a:p>
            <a:r>
              <a:rPr lang="lt-LT" sz="3200" i="1" dirty="0" err="1" smtClean="0">
                <a:hlinkClick r:id="rId3"/>
              </a:rPr>
              <a:t>milda</a:t>
            </a:r>
            <a:r>
              <a:rPr lang="lt-LT" sz="3200" i="1" dirty="0" err="1" smtClean="0">
                <a:hlinkClick r:id="rId3"/>
              </a:rPr>
              <a:t>.janickina</a:t>
            </a:r>
            <a:r>
              <a:rPr lang="en-US" sz="3200" i="1" dirty="0" smtClean="0">
                <a:hlinkClick r:id="rId3"/>
              </a:rPr>
              <a:t>@sveikatos-</a:t>
            </a:r>
            <a:r>
              <a:rPr lang="en-US" sz="3200" i="1" dirty="0" err="1" smtClean="0">
                <a:hlinkClick r:id="rId3"/>
              </a:rPr>
              <a:t>biuras.lt</a:t>
            </a:r>
            <a:endParaRPr lang="en-US" sz="3200" i="1" dirty="0" smtClean="0"/>
          </a:p>
          <a:p>
            <a:r>
              <a:rPr lang="en-US" sz="3200" i="1" dirty="0" smtClean="0"/>
              <a:t>Facebook </a:t>
            </a:r>
            <a:r>
              <a:rPr lang="en-US" sz="3200" i="1" dirty="0" err="1" smtClean="0"/>
              <a:t>paskyra</a:t>
            </a:r>
            <a:r>
              <a:rPr lang="en-US" sz="3200" i="1" dirty="0" smtClean="0"/>
              <a:t> – </a:t>
            </a:r>
            <a:r>
              <a:rPr lang="lt-LT" sz="3200" b="1" i="1" dirty="0" smtClean="0"/>
              <a:t>Šiaulių miesto visuomenės sveikatos biuras</a:t>
            </a:r>
            <a:endParaRPr lang="lt-LT" sz="3000" b="1" i="1" dirty="0"/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263980" y="4396424"/>
            <a:ext cx="8433668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2361" y="0"/>
            <a:ext cx="3236905" cy="2427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ntraštė 1"/>
          <p:cNvSpPr txBox="1">
            <a:spLocks/>
          </p:cNvSpPr>
          <p:nvPr/>
        </p:nvSpPr>
        <p:spPr>
          <a:xfrm>
            <a:off x="4355976" y="2265144"/>
            <a:ext cx="4788024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</p:spTree>
    <p:extLst>
      <p:ext uri="{BB962C8B-B14F-4D97-AF65-F5344CB8AC3E}">
        <p14:creationId xmlns:p14="http://schemas.microsoft.com/office/powerpoint/2010/main" val="350115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532950" y="2994064"/>
            <a:ext cx="3354973" cy="180308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4139952" y="4005064"/>
            <a:ext cx="4734049" cy="2299965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194213" y="2994064"/>
            <a:ext cx="4032448" cy="172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000" i="1" dirty="0" smtClean="0">
                <a:latin typeface="Baskerville Old Face" panose="02020602080505020303" pitchFamily="18" charset="0"/>
              </a:rPr>
              <a:t>Jau 12 metų bendradarbiauja su švietimo įstaigomis. 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4139952" y="3895608"/>
            <a:ext cx="4612654" cy="2409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000" i="1" dirty="0" smtClean="0"/>
              <a:t>Biuro veiklos – vaikų ir jaunimo sveikatos priežiūra, visuomenės sveikatos stiprinimas ir </a:t>
            </a:r>
            <a:r>
              <a:rPr lang="lt-LT" sz="3000" i="1" dirty="0" err="1" smtClean="0"/>
              <a:t>stebėsena</a:t>
            </a:r>
            <a:r>
              <a:rPr lang="lt-LT" sz="3000" i="1" dirty="0" smtClean="0"/>
              <a:t>.</a:t>
            </a:r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95" y="1268760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2258868"/>
          </a:xfrm>
        </p:spPr>
        <p:txBody>
          <a:bodyPr>
            <a:normAutofit/>
          </a:bodyPr>
          <a:lstStyle/>
          <a:p>
            <a:r>
              <a:rPr lang="lt-LT" b="1" i="1" dirty="0" smtClean="0">
                <a:solidFill>
                  <a:srgbClr val="00B050"/>
                </a:solidFill>
              </a:rPr>
              <a:t>Šiaulių miesto visuomenės sveikatos biuras</a:t>
            </a:r>
            <a:endParaRPr lang="lt-LT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761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510038" y="0"/>
            <a:ext cx="8229600" cy="1858218"/>
          </a:xfrm>
        </p:spPr>
        <p:txBody>
          <a:bodyPr>
            <a:normAutofit/>
          </a:bodyPr>
          <a:lstStyle/>
          <a:p>
            <a:r>
              <a:rPr lang="lt-LT" b="1" i="1" dirty="0" smtClean="0">
                <a:solidFill>
                  <a:srgbClr val="00B050"/>
                </a:solidFill>
              </a:rPr>
              <a:t>Šiaulių miesto visuomenės sveikatos biuras</a:t>
            </a:r>
            <a:endParaRPr lang="lt-LT" b="1" i="1" dirty="0">
              <a:solidFill>
                <a:srgbClr val="00B050"/>
              </a:solidFill>
            </a:endParaRPr>
          </a:p>
        </p:txBody>
      </p:sp>
      <p:sp>
        <p:nvSpPr>
          <p:cNvPr id="4" name="Antraštė 1"/>
          <p:cNvSpPr txBox="1">
            <a:spLocks/>
          </p:cNvSpPr>
          <p:nvPr/>
        </p:nvSpPr>
        <p:spPr>
          <a:xfrm>
            <a:off x="1987337" y="1805218"/>
            <a:ext cx="5434338" cy="11060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i="1" dirty="0" smtClean="0">
                <a:latin typeface="Algerian" panose="04020705040A02060702" pitchFamily="82" charset="0"/>
              </a:rPr>
              <a:t>KOKS PAGRINDINIS BIURO TIKSLAS?</a:t>
            </a:r>
            <a:endParaRPr lang="lt-LT" i="1" dirty="0">
              <a:latin typeface="Algerian" panose="04020705040A02060702" pitchFamily="82" charset="0"/>
            </a:endParaRP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0923" y="2911312"/>
            <a:ext cx="8467541" cy="347001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199188" y="2911311"/>
            <a:ext cx="8549275" cy="34700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5400" dirty="0" smtClean="0"/>
              <a:t>Rūpintis </a:t>
            </a:r>
            <a:r>
              <a:rPr lang="lt-LT" sz="5400" dirty="0"/>
              <a:t>savivaldybės gyventojų </a:t>
            </a:r>
            <a:r>
              <a:rPr lang="lt-LT" sz="5400" dirty="0" smtClean="0"/>
              <a:t>sveikata.</a:t>
            </a:r>
            <a:endParaRPr lang="lt-LT" sz="5400" dirty="0"/>
          </a:p>
          <a:p>
            <a:r>
              <a:rPr lang="lt-LT" sz="5400" dirty="0"/>
              <a:t>V</a:t>
            </a:r>
            <a:r>
              <a:rPr lang="lt-LT" sz="5400" dirty="0" smtClean="0"/>
              <a:t>ykdyti </a:t>
            </a:r>
            <a:r>
              <a:rPr lang="lt-LT" sz="5400" dirty="0"/>
              <a:t>savivaldybės teritorijoje LR įstatymais ir kitais teisės aktais reglamentuojamą savivaldybių visuomenės sveikatos </a:t>
            </a:r>
            <a:r>
              <a:rPr lang="lt-LT" sz="5400" dirty="0" smtClean="0"/>
              <a:t>priežiūrą. </a:t>
            </a:r>
          </a:p>
          <a:p>
            <a:r>
              <a:rPr lang="lt-LT" sz="5400" dirty="0"/>
              <a:t>S</a:t>
            </a:r>
            <a:r>
              <a:rPr lang="lt-LT" sz="5400" dirty="0" smtClean="0"/>
              <a:t>iekiant </a:t>
            </a:r>
            <a:r>
              <a:rPr lang="lt-LT" sz="5400" dirty="0"/>
              <a:t>mažinti gyventojų sergamumą ir mirtingumą, gerinti gyvenimo kokybę, teikiant kokybiškas visuomenės sveikatos priežiūros paslaugas</a:t>
            </a:r>
            <a:r>
              <a:rPr lang="lt-LT" sz="5400" dirty="0" smtClean="0"/>
              <a:t>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pic>
        <p:nvPicPr>
          <p:cNvPr id="9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395" y="1035500"/>
            <a:ext cx="2135216" cy="160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767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0923" y="1196752"/>
            <a:ext cx="8611557" cy="540060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107504" y="1196752"/>
            <a:ext cx="8784976" cy="5256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 smtClean="0"/>
              <a:t>1</a:t>
            </a:r>
            <a:r>
              <a:rPr lang="lt-LT" sz="3200" dirty="0"/>
              <a:t>. Visuomenės sveikatos </a:t>
            </a:r>
            <a:r>
              <a:rPr lang="lt-LT" sz="3200" dirty="0" err="1" smtClean="0"/>
              <a:t>stebėsen</a:t>
            </a:r>
            <a:r>
              <a:rPr lang="lt-LT" sz="3200" dirty="0" err="1"/>
              <a:t>a</a:t>
            </a:r>
            <a:r>
              <a:rPr lang="lt-LT" sz="3200" dirty="0" smtClean="0"/>
              <a:t> </a:t>
            </a:r>
            <a:r>
              <a:rPr lang="lt-LT" sz="3200" dirty="0"/>
              <a:t>ir jos pokyčių analizė.</a:t>
            </a:r>
            <a:br>
              <a:rPr lang="lt-LT" sz="3200" dirty="0"/>
            </a:br>
            <a:r>
              <a:rPr lang="lt-LT" sz="3200" dirty="0"/>
              <a:t>2. Bendruomenės sveikatos gerinimo ir ligų profilaktikos programų rengimas ir įgyvendinimas.</a:t>
            </a:r>
            <a:br>
              <a:rPr lang="lt-LT" sz="3200" dirty="0"/>
            </a:br>
            <a:r>
              <a:rPr lang="lt-LT" sz="3200" dirty="0"/>
              <a:t>3. Visuomenės sveikatos stiprinimo ir ugdymo priemonių planavimas ir įgyvendinimas.</a:t>
            </a:r>
            <a:br>
              <a:rPr lang="lt-LT" sz="3200" dirty="0"/>
            </a:br>
            <a:r>
              <a:rPr lang="lt-LT" sz="3200" dirty="0"/>
              <a:t>4. Pasiūlymų teikimas Steigėjui (Savininkui) planuojant ir įgyvendinant Bendruomenės </a:t>
            </a:r>
            <a:r>
              <a:rPr lang="lt-LT" sz="3200" dirty="0" err="1"/>
              <a:t>sveikatinimo</a:t>
            </a:r>
            <a:r>
              <a:rPr lang="lt-LT" sz="3200" dirty="0"/>
              <a:t> programos priemones</a:t>
            </a:r>
            <a:r>
              <a:rPr lang="lt-LT" sz="3200" dirty="0" smtClean="0"/>
              <a:t>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82160"/>
            <a:ext cx="1271120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36943" y="0"/>
            <a:ext cx="7591441" cy="1412776"/>
          </a:xfrm>
        </p:spPr>
        <p:txBody>
          <a:bodyPr>
            <a:normAutofit/>
          </a:bodyPr>
          <a:lstStyle/>
          <a:p>
            <a:r>
              <a:rPr lang="lt-LT" b="1" i="1" dirty="0" smtClean="0">
                <a:solidFill>
                  <a:srgbClr val="00B050"/>
                </a:solidFill>
              </a:rPr>
              <a:t>Pagrindinės biuro veiklos sritys:</a:t>
            </a:r>
            <a:endParaRPr lang="lt-LT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15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36943" y="0"/>
            <a:ext cx="7015377" cy="1412776"/>
          </a:xfrm>
        </p:spPr>
        <p:txBody>
          <a:bodyPr>
            <a:normAutofit fontScale="90000"/>
          </a:bodyPr>
          <a:lstStyle/>
          <a:p>
            <a:r>
              <a:rPr lang="lt-LT" b="1" i="1" dirty="0" smtClean="0">
                <a:solidFill>
                  <a:srgbClr val="00B050"/>
                </a:solidFill>
              </a:rPr>
              <a:t>Pagrindinės biuro veiklos sritys:</a:t>
            </a:r>
            <a:endParaRPr lang="lt-LT" b="1" i="1" dirty="0">
              <a:solidFill>
                <a:srgbClr val="00B050"/>
              </a:solidFill>
            </a:endParaRP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0923" y="1700808"/>
            <a:ext cx="8611557" cy="4392488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280922" y="1196752"/>
            <a:ext cx="8611557" cy="5256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 smtClean="0"/>
              <a:t>5</a:t>
            </a:r>
            <a:r>
              <a:rPr lang="lt-LT" sz="3200" dirty="0"/>
              <a:t>. Lietuvos sveikatos programoje, Lietuvos Respublikos įstatymuose ir Lietuvos Respublikos Vyriausybės nutarimuose numatytų </a:t>
            </a:r>
            <a:r>
              <a:rPr lang="lt-LT" sz="3200" dirty="0" err="1"/>
              <a:t>sveikatinimo</a:t>
            </a:r>
            <a:r>
              <a:rPr lang="lt-LT" sz="3200" dirty="0"/>
              <a:t> priemonių, valstybinių sveikatos programų įgyvendinimas savivaldybės teritorijoje;</a:t>
            </a:r>
            <a:br>
              <a:rPr lang="lt-LT" sz="3200" dirty="0"/>
            </a:br>
            <a:r>
              <a:rPr lang="lt-LT" sz="3200" dirty="0"/>
              <a:t>6. Aplinkos </a:t>
            </a:r>
            <a:r>
              <a:rPr lang="lt-LT" sz="3200" dirty="0" err="1"/>
              <a:t>sveikatinimo</a:t>
            </a:r>
            <a:r>
              <a:rPr lang="lt-LT" sz="3200" dirty="0"/>
              <a:t> veiksmų plano priemonių rengimas ir įgyvendinimas savivaldybės teritorijoje</a:t>
            </a:r>
            <a:r>
              <a:rPr lang="lt-LT" sz="3200" dirty="0" smtClean="0"/>
              <a:t>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pic>
        <p:nvPicPr>
          <p:cNvPr id="6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5" y="116632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888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412776"/>
          </a:xfrm>
        </p:spPr>
        <p:txBody>
          <a:bodyPr>
            <a:normAutofit/>
          </a:bodyPr>
          <a:lstStyle/>
          <a:p>
            <a:r>
              <a:rPr lang="lt-LT" b="1" i="1" dirty="0" smtClean="0">
                <a:solidFill>
                  <a:srgbClr val="00B050"/>
                </a:solidFill>
              </a:rPr>
              <a:t>Pagrindinės biuro veiklos sritys:</a:t>
            </a:r>
            <a:endParaRPr lang="lt-LT" b="1" i="1" dirty="0">
              <a:solidFill>
                <a:srgbClr val="00B050"/>
              </a:solidFill>
            </a:endParaRP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0923" y="1628800"/>
            <a:ext cx="8611557" cy="4248472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280922" y="1196752"/>
            <a:ext cx="8611557" cy="52565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 smtClean="0"/>
              <a:t>7</a:t>
            </a:r>
            <a:r>
              <a:rPr lang="lt-LT" sz="3200" dirty="0"/>
              <a:t>. Vaikų ir jaunimo sveikatos priežiūra.</a:t>
            </a:r>
            <a:br>
              <a:rPr lang="lt-LT" sz="3200" dirty="0"/>
            </a:br>
            <a:r>
              <a:rPr lang="lt-LT" sz="3200" dirty="0"/>
              <a:t>8. Sveikatos mokymas, žinių apie sveiką gyvenseną skleidimas, sveikos gyvensenos propagavimas, informacijos apie </a:t>
            </a:r>
            <a:r>
              <a:rPr lang="lt-LT" sz="3200" dirty="0" err="1"/>
              <a:t>sveikatinimo</a:t>
            </a:r>
            <a:r>
              <a:rPr lang="lt-LT" sz="3200" dirty="0"/>
              <a:t> priemones ir renginius gyventojams teikimas.</a:t>
            </a:r>
            <a:br>
              <a:rPr lang="lt-LT" sz="3200" dirty="0"/>
            </a:br>
            <a:r>
              <a:rPr lang="lt-LT" sz="3200" dirty="0"/>
              <a:t>9. Bendradarbiavimas su nevyriausybinėmis organizacijomis, vykdančiomis </a:t>
            </a:r>
            <a:r>
              <a:rPr lang="lt-LT" sz="3200" dirty="0" err="1"/>
              <a:t>sveikatinimo</a:t>
            </a:r>
            <a:r>
              <a:rPr lang="lt-LT" sz="3200" dirty="0"/>
              <a:t> veiklą.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pic>
        <p:nvPicPr>
          <p:cNvPr id="6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880" y="243412"/>
            <a:ext cx="1271120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0173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1412776"/>
            <a:ext cx="1271120" cy="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80922" y="932099"/>
            <a:ext cx="8229600" cy="1412776"/>
          </a:xfrm>
        </p:spPr>
        <p:txBody>
          <a:bodyPr>
            <a:normAutofit fontScale="90000"/>
          </a:bodyPr>
          <a:lstStyle/>
          <a:p>
            <a:r>
              <a:rPr lang="lt-LT" b="1" i="1" dirty="0" smtClean="0">
                <a:solidFill>
                  <a:schemeClr val="accent4"/>
                </a:solidFill>
              </a:rPr>
              <a:t>Pagrindinis vaikų ir jaunimo sveikatos priežiūros skyriaus tikslas:</a:t>
            </a:r>
            <a:endParaRPr lang="lt-LT" b="1" i="1" dirty="0">
              <a:solidFill>
                <a:schemeClr val="accent4"/>
              </a:solidFill>
            </a:endParaRP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0922" y="2996952"/>
            <a:ext cx="8611556" cy="24482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256483" y="2366116"/>
            <a:ext cx="8611557" cy="3600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 </a:t>
            </a:r>
            <a:r>
              <a:rPr lang="lt-LT" sz="3200" dirty="0" smtClean="0"/>
              <a:t>Vykdyti </a:t>
            </a:r>
            <a:r>
              <a:rPr lang="lt-LT" sz="3200" dirty="0"/>
              <a:t>sveikatos priežiūrą mokyklose, padėti mokiniams saugoti ir stiprinti sveikatą, organizuojant ir įgyvendinant priemones, susijusias su ligų ir traumų profilaktika.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16613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339752" y="548680"/>
            <a:ext cx="6429400" cy="2304256"/>
          </a:xfrm>
        </p:spPr>
        <p:txBody>
          <a:bodyPr>
            <a:normAutofit fontScale="90000"/>
          </a:bodyPr>
          <a:lstStyle/>
          <a:p>
            <a:r>
              <a:rPr lang="lt-LT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</a:rPr>
              <a:t>Visuomenės sveikatos specialisto, vykdančio sveikatos priežiūrą mokyklose, funkcijos:</a:t>
            </a:r>
            <a:endParaRPr lang="lt-LT" b="1" i="1" dirty="0">
              <a:solidFill>
                <a:schemeClr val="tx2">
                  <a:lumMod val="60000"/>
                  <a:lumOff val="40000"/>
                </a:schemeClr>
              </a:solidFill>
              <a:latin typeface="Century" panose="02040604050505020304" pitchFamily="18" charset="0"/>
            </a:endParaRP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289364" y="3069758"/>
            <a:ext cx="8002555" cy="998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1321617" y="4293096"/>
            <a:ext cx="6408712" cy="19399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655879" y="2708920"/>
            <a:ext cx="7269526" cy="172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 smtClean="0"/>
              <a:t> Vykdyti </a:t>
            </a:r>
            <a:r>
              <a:rPr lang="lt-LT" sz="3200" dirty="0"/>
              <a:t>sveikatos priežiūrą mokyklose.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1559404" y="4293096"/>
            <a:ext cx="5517851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000" dirty="0"/>
              <a:t>Formuoti teisingą mokinių požiūrį į savo </a:t>
            </a:r>
            <a:r>
              <a:rPr lang="lt-LT" sz="3000" dirty="0" smtClean="0"/>
              <a:t>sveikatą ir </a:t>
            </a:r>
            <a:r>
              <a:rPr lang="lt-LT" sz="3000" dirty="0"/>
              <a:t>ugdyti </a:t>
            </a:r>
            <a:r>
              <a:rPr lang="lt-LT" sz="3000" dirty="0" smtClean="0"/>
              <a:t>mokinių sveikos gyvensenos ir asmens higienos įgūdžius.</a:t>
            </a:r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0" y="260648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77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430917" y="2359394"/>
            <a:ext cx="7957508" cy="14722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13A3BBD-724E-4856-BB6A-2C5CB8118CBB}"/>
              </a:ext>
            </a:extLst>
          </p:cNvPr>
          <p:cNvSpPr/>
          <p:nvPr/>
        </p:nvSpPr>
        <p:spPr>
          <a:xfrm>
            <a:off x="467544" y="4042535"/>
            <a:ext cx="7920880" cy="2626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lt-LT" kern="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Antraštė 1"/>
          <p:cNvSpPr txBox="1">
            <a:spLocks/>
          </p:cNvSpPr>
          <p:nvPr/>
        </p:nvSpPr>
        <p:spPr>
          <a:xfrm>
            <a:off x="361173" y="2232455"/>
            <a:ext cx="7989606" cy="172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Organizuoja mokinių maitinimo priežiūrą, skatina sveiką mitybą bei formuoja sveikos mitybos įgūdžius.</a:t>
            </a:r>
            <a:endParaRPr lang="lt-LT" sz="3000" i="1" dirty="0">
              <a:latin typeface="Baskerville Old Face" panose="02020602080505020303" pitchFamily="18" charset="0"/>
            </a:endParaRPr>
          </a:p>
        </p:txBody>
      </p:sp>
      <p:sp>
        <p:nvSpPr>
          <p:cNvPr id="8" name="Antraštė 1"/>
          <p:cNvSpPr txBox="1">
            <a:spLocks/>
          </p:cNvSpPr>
          <p:nvPr/>
        </p:nvSpPr>
        <p:spPr>
          <a:xfrm>
            <a:off x="251364" y="4400392"/>
            <a:ext cx="8433668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sz="3200" dirty="0"/>
              <a:t>Dalyvauja mokyklos aplinkos atitikties visuomenės sveikatos priežiūros teisės aktų reikalavimams vertinime bei nustatant prioritetines mokyklos aplinkos bei sąlygų gerinimo kryptis.</a:t>
            </a:r>
            <a:endParaRPr lang="lt-LT" sz="3000" i="1" dirty="0"/>
          </a:p>
        </p:txBody>
      </p:sp>
      <p:pic>
        <p:nvPicPr>
          <p:cNvPr id="10" name="Picture 2" descr="Vaizdo rezultatas pagal užklausą „švsb“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70" y="260648"/>
            <a:ext cx="1763685" cy="1322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ntraštė 1"/>
          <p:cNvSpPr txBox="1">
            <a:spLocks/>
          </p:cNvSpPr>
          <p:nvPr/>
        </p:nvSpPr>
        <p:spPr>
          <a:xfrm>
            <a:off x="4355976" y="2265144"/>
            <a:ext cx="4788024" cy="19111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000" i="1" dirty="0"/>
          </a:p>
        </p:txBody>
      </p:sp>
      <p:sp>
        <p:nvSpPr>
          <p:cNvPr id="9" name="Antraštė 1"/>
          <p:cNvSpPr txBox="1">
            <a:spLocks/>
          </p:cNvSpPr>
          <p:nvPr/>
        </p:nvSpPr>
        <p:spPr>
          <a:xfrm>
            <a:off x="2255632" y="85203"/>
            <a:ext cx="6429400" cy="2304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entury" panose="02040604050505020304" pitchFamily="18" charset="0"/>
              </a:rPr>
              <a:t>Visuomenės sveikatos specialisto, vykdančio sveikatos priežiūrą mokyklose, funkcijos:</a:t>
            </a:r>
            <a:endParaRPr lang="lt-LT" b="1" i="1" dirty="0">
              <a:solidFill>
                <a:schemeClr val="tx2">
                  <a:lumMod val="60000"/>
                  <a:lumOff val="40000"/>
                </a:schemeClr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386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324</Words>
  <Application>Microsoft Office PowerPoint</Application>
  <PresentationFormat>Demonstracija ekrane (4:3)</PresentationFormat>
  <Paragraphs>33</Paragraphs>
  <Slides>12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12</vt:i4>
      </vt:variant>
    </vt:vector>
  </HeadingPairs>
  <TitlesOfParts>
    <vt:vector size="18" baseType="lpstr">
      <vt:lpstr>Algerian</vt:lpstr>
      <vt:lpstr>Arial</vt:lpstr>
      <vt:lpstr>Baskerville Old Face</vt:lpstr>
      <vt:lpstr>Calibri</vt:lpstr>
      <vt:lpstr>Century</vt:lpstr>
      <vt:lpstr>Office tema</vt:lpstr>
      <vt:lpstr>„PowerPoint“ pateiktis</vt:lpstr>
      <vt:lpstr>Šiaulių miesto visuomenės sveikatos biuras</vt:lpstr>
      <vt:lpstr>Šiaulių miesto visuomenės sveikatos biuras</vt:lpstr>
      <vt:lpstr>Pagrindinės biuro veiklos sritys:</vt:lpstr>
      <vt:lpstr>Pagrindinės biuro veiklos sritys:</vt:lpstr>
      <vt:lpstr>Pagrindinės biuro veiklos sritys:</vt:lpstr>
      <vt:lpstr>Pagrindinis vaikų ir jaunimo sveikatos priežiūros skyriaus tikslas:</vt:lpstr>
      <vt:lpstr>Visuomenės sveikatos specialisto, vykdančio sveikatos priežiūrą mokyklose, funkcijos:</vt:lpstr>
      <vt:lpstr>„PowerPoint“ pateiktis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Lenovo_5</dc:creator>
  <cp:lastModifiedBy>Darbuotojas</cp:lastModifiedBy>
  <cp:revision>31</cp:revision>
  <dcterms:created xsi:type="dcterms:W3CDTF">2019-11-25T08:46:47Z</dcterms:created>
  <dcterms:modified xsi:type="dcterms:W3CDTF">2020-01-16T09:26:41Z</dcterms:modified>
</cp:coreProperties>
</file>